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  <p:sldId id="260" r:id="rId5"/>
    <p:sldId id="262" r:id="rId6"/>
    <p:sldId id="263" r:id="rId7"/>
    <p:sldId id="264" r:id="rId8"/>
    <p:sldId id="267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474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38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301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575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2491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687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9802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270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696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252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25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39665-9F5C-4F7D-87C4-15F03FD05723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4D183-41D3-42CB-B155-2614AB51CB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3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emf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oficinaparalainnovacion.es/" TargetMode="External"/><Relationship Id="rId4" Type="http://schemas.openxmlformats.org/officeDocument/2006/relationships/hyperlink" Target="mailto:francisco.pizarro@fundecyt-pctex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323249" y="3336128"/>
            <a:ext cx="59480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UN RETO DE INNOVACIÓN ABIERTA?</a:t>
            </a:r>
          </a:p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CASOS PRÁCTICOS</a:t>
            </a:r>
            <a:endParaRPr lang="es-ES" sz="36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671566" y="6323831"/>
            <a:ext cx="3492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Francisco Pizarro Escribano</a:t>
            </a:r>
          </a:p>
          <a:p>
            <a:r>
              <a:rPr lang="es-ES" sz="1400" dirty="0"/>
              <a:t>francisco.pizarro@fundecyt-pctex.es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2110" t="-366" r="-1291" b="366"/>
          <a:stretch/>
        </p:blipFill>
        <p:spPr>
          <a:xfrm>
            <a:off x="8792" y="0"/>
            <a:ext cx="12405945" cy="240003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 trans="53000" intensity="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050" y="2423719"/>
            <a:ext cx="4064950" cy="442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0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59225" y="473287"/>
            <a:ext cx="1066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INNOVACIÓN ABIERTA?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598735" y="1273324"/>
            <a:ext cx="7209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“Las empresas van más allá de sus límites y desarrollan la cooperación con organizaciones o profesionales externos”  Henry </a:t>
            </a:r>
            <a:r>
              <a:rPr lang="es-ES" dirty="0" err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Chesbrough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2003.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25179" y="2073361"/>
            <a:ext cx="48895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Para ello, las empresas deben:</a:t>
            </a:r>
          </a:p>
          <a:p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Reconocer la oportunidad de </a:t>
            </a:r>
            <a:r>
              <a:rPr lang="es-ES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-crear con profesionales y organizaciones fuera: eficiencia, eficacia y rapidez</a:t>
            </a:r>
          </a:p>
          <a:p>
            <a:pPr marL="285750" indent="-285750">
              <a:buFontTx/>
              <a:buChar char="-"/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Estar dispuesto a compartir el beneficio de la colaboración.</a:t>
            </a:r>
          </a:p>
          <a:p>
            <a:pPr marL="285750" indent="-285750">
              <a:buFontTx/>
              <a:buChar char="-"/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Desarrollar una estrategia de innovación.</a:t>
            </a:r>
          </a:p>
          <a:p>
            <a:pPr marL="285750" indent="-285750">
              <a:buFontTx/>
              <a:buChar char="-"/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Promover un ecosistema de innovación, estableciendo diversas fórmulas de colaboración.</a:t>
            </a:r>
          </a:p>
          <a:p>
            <a:pPr marL="285750" indent="-285750">
              <a:buFontTx/>
              <a:buChar char="-"/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Flexibilizar la organización para integrar equipos internos con fuentes de conocimiento exterior.</a:t>
            </a: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311" y="1919655"/>
            <a:ext cx="5292828" cy="42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6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59225" y="473287"/>
            <a:ext cx="1066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GESTIÓN DE LA INNOVACIÓN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pic>
        <p:nvPicPr>
          <p:cNvPr id="13" name="Imagen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0" t="17516" r="22328" b="56731"/>
          <a:stretch/>
        </p:blipFill>
        <p:spPr bwMode="auto">
          <a:xfrm>
            <a:off x="2441609" y="2081745"/>
            <a:ext cx="7200900" cy="188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uadroTexto 1"/>
          <p:cNvSpPr txBox="1">
            <a:spLocks noChangeArrowheads="1"/>
          </p:cNvSpPr>
          <p:nvPr/>
        </p:nvSpPr>
        <p:spPr bwMode="auto">
          <a:xfrm>
            <a:off x="2497171" y="1366099"/>
            <a:ext cx="22939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Euphemia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Euphemia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Euphemia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Euphemia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OPORTUNIDAD / NECESIDAD</a:t>
            </a:r>
          </a:p>
        </p:txBody>
      </p:sp>
      <p:sp>
        <p:nvSpPr>
          <p:cNvPr id="15" name="CuadroTexto 7"/>
          <p:cNvSpPr txBox="1">
            <a:spLocks noChangeArrowheads="1"/>
          </p:cNvSpPr>
          <p:nvPr/>
        </p:nvSpPr>
        <p:spPr bwMode="auto">
          <a:xfrm>
            <a:off x="4791110" y="1480096"/>
            <a:ext cx="2293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Euphemia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Euphemia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Euphemia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Euphemia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RETO</a:t>
            </a:r>
          </a:p>
        </p:txBody>
      </p:sp>
      <p:sp>
        <p:nvSpPr>
          <p:cNvPr id="16" name="CuadroTexto 8"/>
          <p:cNvSpPr txBox="1">
            <a:spLocks noChangeArrowheads="1"/>
          </p:cNvSpPr>
          <p:nvPr/>
        </p:nvSpPr>
        <p:spPr bwMode="auto">
          <a:xfrm>
            <a:off x="7203186" y="1480096"/>
            <a:ext cx="2293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Euphemia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Euphemia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Euphemia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Euphemia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Euphemia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MISIÓN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441609" y="4033450"/>
            <a:ext cx="23495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Modelo centralizado</a:t>
            </a:r>
          </a:p>
          <a:p>
            <a:pPr algn="ctr"/>
            <a:r>
              <a:rPr lang="es-ES" dirty="0" smtClean="0"/>
              <a:t>Innovación de fuentes internas</a:t>
            </a:r>
            <a:endParaRPr lang="es-E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2459698" y="5007161"/>
            <a:ext cx="2349500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INNOVACIÓN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CERRADA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4859535" y="4035722"/>
            <a:ext cx="23495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Modelo colaborativo</a:t>
            </a:r>
          </a:p>
          <a:p>
            <a:pPr algn="ctr"/>
            <a:r>
              <a:rPr lang="es-ES" dirty="0" smtClean="0"/>
              <a:t>Innovación de fuentes externas</a:t>
            </a:r>
            <a:endParaRPr lang="es-E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848159" y="5007161"/>
            <a:ext cx="2349500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INNOVACIÓN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ABIERTA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7302494" y="4022074"/>
            <a:ext cx="23495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Modelo </a:t>
            </a:r>
            <a:r>
              <a:rPr lang="es-ES" dirty="0" err="1" smtClean="0"/>
              <a:t>ecosistémico</a:t>
            </a:r>
            <a:endParaRPr lang="es-ES" dirty="0" smtClean="0"/>
          </a:p>
          <a:p>
            <a:pPr algn="ctr"/>
            <a:r>
              <a:rPr lang="es-ES" dirty="0" smtClean="0"/>
              <a:t>Innovación </a:t>
            </a:r>
            <a:r>
              <a:rPr lang="es-ES" dirty="0" err="1" smtClean="0"/>
              <a:t>trans</a:t>
            </a:r>
            <a:r>
              <a:rPr lang="es-ES" dirty="0" smtClean="0"/>
              <a:t> - organizacional</a:t>
            </a:r>
            <a:endParaRPr lang="es-ES" dirty="0"/>
          </a:p>
        </p:txBody>
      </p:sp>
      <p:sp>
        <p:nvSpPr>
          <p:cNvPr id="22" name="CuadroTexto 21"/>
          <p:cNvSpPr txBox="1"/>
          <p:nvPr/>
        </p:nvSpPr>
        <p:spPr>
          <a:xfrm>
            <a:off x="7291118" y="5007161"/>
            <a:ext cx="2349500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REDES DE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INNOVACIÓN</a:t>
            </a:r>
          </a:p>
        </p:txBody>
      </p:sp>
    </p:spTree>
    <p:extLst>
      <p:ext uri="{BB962C8B-B14F-4D97-AF65-F5344CB8AC3E}">
        <p14:creationId xmlns:p14="http://schemas.microsoft.com/office/powerpoint/2010/main" val="108757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59225" y="473287"/>
            <a:ext cx="1066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UN RETO DE INNOVACIÓN ABIERTA?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sp>
        <p:nvSpPr>
          <p:cNvPr id="23" name="CuadroTexto 22"/>
          <p:cNvSpPr txBox="1"/>
          <p:nvPr/>
        </p:nvSpPr>
        <p:spPr>
          <a:xfrm>
            <a:off x="2385091" y="1478423"/>
            <a:ext cx="7209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 cuya solución no está disponible en el mercado y requiere de un proceso de colaboración entre diferentes agentes generadores de conocimiento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318668" y="2765120"/>
            <a:ext cx="78975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Elementos:</a:t>
            </a:r>
          </a:p>
          <a:p>
            <a:pPr marL="285750" indent="-28575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 del contexto.</a:t>
            </a:r>
          </a:p>
          <a:p>
            <a:pPr marL="285750" indent="-28575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 del reto en tanto que problema a resolver.</a:t>
            </a:r>
          </a:p>
          <a:p>
            <a:pPr marL="285750" indent="-28575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Delimitación de las restricciones a la solución del reto.</a:t>
            </a:r>
          </a:p>
          <a:p>
            <a:pPr marL="285750" indent="-28575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Premio, recompensa, o modelo de colaboración.</a:t>
            </a:r>
          </a:p>
          <a:p>
            <a:pPr marL="285750" indent="-285750">
              <a:buFontTx/>
              <a:buChar char="-"/>
            </a:pP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Recomendaciones:</a:t>
            </a:r>
          </a:p>
          <a:p>
            <a:pPr marL="342900" indent="-34290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poder comunicarse sin que sea confidencial.</a:t>
            </a:r>
          </a:p>
          <a:p>
            <a:pPr marL="342900" indent="-34290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estar lo suficientemente abierto como para estimular respuestas.</a:t>
            </a:r>
          </a:p>
          <a:p>
            <a:pPr marL="342900" indent="-34290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estar alineado con la estrategia y anticiparse el ahorro o potencial de mercado de una posible solución.</a:t>
            </a:r>
          </a:p>
          <a:p>
            <a:pPr marL="342900" indent="-342900">
              <a:buFontTx/>
              <a:buChar char="-"/>
            </a:pP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establecerse un tiempo y un presupuesto aproximado.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74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pic>
        <p:nvPicPr>
          <p:cNvPr id="9" name="Picture 2" descr="Indra implanta un nuevo modelo de innovación para fortalecer su relación  con startups y universidades y fomentar el intraemprendimiento | Economía  de Ho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76" y="14219"/>
            <a:ext cx="3806863" cy="683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NDRA, Premio Nacional de Innovación 2020 - Últimas Noticia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48" y="2391045"/>
            <a:ext cx="3294815" cy="173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8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58512" t="29381" r="20780" b="2346"/>
          <a:stretch/>
        </p:blipFill>
        <p:spPr>
          <a:xfrm>
            <a:off x="10191" y="-3"/>
            <a:ext cx="6160968" cy="57128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/>
          <a:srcRect l="58333" t="13438" r="20238" b="27144"/>
          <a:stretch/>
        </p:blipFill>
        <p:spPr>
          <a:xfrm>
            <a:off x="5858328" y="827314"/>
            <a:ext cx="6353865" cy="495517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070907" y="6077152"/>
            <a:ext cx="6200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 meses de desarrollo, hasta 50.000 euros de presupuesto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7683871" y="228990"/>
            <a:ext cx="2519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https://imnovation.com/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496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54583" t="16980" r="15608" b="9366"/>
          <a:stretch/>
        </p:blipFill>
        <p:spPr>
          <a:xfrm>
            <a:off x="1523507" y="19050"/>
            <a:ext cx="8991297" cy="62484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638800" y="295960"/>
            <a:ext cx="6362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https://ancesopeninnovation.com/retos/soltec-innovations-2022/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08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54851" t="10317" r="5417" b="4286"/>
          <a:stretch/>
        </p:blipFill>
        <p:spPr>
          <a:xfrm>
            <a:off x="367246" y="228600"/>
            <a:ext cx="5996653" cy="362494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67690" y="3864493"/>
            <a:ext cx="5595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https://openinnovation.oficinaparalainnovacion.es/retos/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/>
          <a:srcRect l="50923" t="9365" r="4970" b="10000"/>
          <a:stretch/>
        </p:blipFill>
        <p:spPr>
          <a:xfrm>
            <a:off x="6809953" y="2917384"/>
            <a:ext cx="5120643" cy="263288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828399" y="2355356"/>
            <a:ext cx="3469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https://ancesopeninnovation.com/</a:t>
            </a:r>
          </a:p>
        </p:txBody>
      </p:sp>
    </p:spTree>
    <p:extLst>
      <p:ext uri="{BB962C8B-B14F-4D97-AF65-F5344CB8AC3E}">
        <p14:creationId xmlns:p14="http://schemas.microsoft.com/office/powerpoint/2010/main" val="18726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sp>
        <p:nvSpPr>
          <p:cNvPr id="7" name="8 Rectángulo"/>
          <p:cNvSpPr/>
          <p:nvPr/>
        </p:nvSpPr>
        <p:spPr>
          <a:xfrm>
            <a:off x="857916" y="1221201"/>
            <a:ext cx="1053327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defRPr/>
            </a:pPr>
            <a:endParaRPr lang="es-ES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s-ES" b="1" dirty="0">
                <a:solidFill>
                  <a:srgbClr val="92D050"/>
                </a:solidFill>
                <a:latin typeface="Arial" charset="0"/>
                <a:cs typeface="Arial" charset="0"/>
              </a:rPr>
              <a:t>FUSIÓN:</a:t>
            </a:r>
            <a:r>
              <a:rPr lang="es-E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integración total de dos o más empresas</a:t>
            </a:r>
          </a:p>
          <a:p>
            <a:pPr marL="342900" indent="-342900"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	4 ajustes: financiero – empresarial – organizativo – social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ES" b="1" dirty="0">
                <a:solidFill>
                  <a:srgbClr val="92D050"/>
                </a:solidFill>
                <a:latin typeface="Arial" charset="0"/>
                <a:cs typeface="Arial" charset="0"/>
              </a:rPr>
              <a:t>JOINT VENTURE: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realización conjunta de una actividad empresarial de manera temporal entre socios que comparten capital</a:t>
            </a:r>
          </a:p>
          <a:p>
            <a:pPr marL="342900" indent="-342900"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	Modos: toma de participaciones cruzadas o inversión directa recíproca</a:t>
            </a:r>
          </a:p>
          <a:p>
            <a:pPr marL="342900" indent="-342900"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	Objetos: actividad precompetitiva, actividad de cadena de valor, nuevo mercado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ES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s-ES" b="1" dirty="0">
                <a:solidFill>
                  <a:srgbClr val="92D050"/>
                </a:solidFill>
                <a:latin typeface="Arial" charset="0"/>
                <a:cs typeface="Arial" charset="0"/>
              </a:rPr>
              <a:t>AGRUPACIÓN DE INTERÉS ECONÓMICO:</a:t>
            </a:r>
            <a:r>
              <a:rPr lang="es-ES" dirty="0">
                <a:solidFill>
                  <a:srgbClr val="92D050"/>
                </a:solidFill>
                <a:latin typeface="Arial" charset="0"/>
                <a:cs typeface="Arial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simple contrato de agrupación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ES" b="1" dirty="0">
                <a:solidFill>
                  <a:srgbClr val="92D050"/>
                </a:solidFill>
                <a:latin typeface="Arial" charset="0"/>
                <a:cs typeface="Arial" charset="0"/>
              </a:rPr>
              <a:t>CORPORATE VENTURING:</a:t>
            </a:r>
            <a:r>
              <a:rPr lang="es-E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gran corporación participa minoritariamente del capital de una pequeña empresa con posibilidades de expansión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ES" b="1" dirty="0">
                <a:solidFill>
                  <a:srgbClr val="92D050"/>
                </a:solidFill>
                <a:latin typeface="Arial" charset="0"/>
                <a:cs typeface="Arial" charset="0"/>
              </a:rPr>
              <a:t>ACUERDOS DE COLABORACIÓN:</a:t>
            </a:r>
            <a:r>
              <a:rPr lang="es-ES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acuerdo puntual. Bajo riesgo organizativo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ES" b="1" dirty="0">
                <a:solidFill>
                  <a:srgbClr val="92D050"/>
                </a:solidFill>
                <a:latin typeface="Arial" charset="0"/>
                <a:cs typeface="Arial" charset="0"/>
              </a:rPr>
              <a:t>ACUERDOS MULTILATERALES: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entramado de relaciones entre varias 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cías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ES" b="1" dirty="0">
                <a:solidFill>
                  <a:srgbClr val="92D050"/>
                </a:solidFill>
                <a:latin typeface="Arial" charset="0"/>
                <a:cs typeface="Arial" charset="0"/>
              </a:rPr>
              <a:t>FRANQUICIA Y LICENCIA:</a:t>
            </a:r>
            <a:r>
              <a:rPr lang="es-E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afectan a la 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acaparación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de un recurso particular</a:t>
            </a:r>
          </a:p>
          <a:p>
            <a:pPr marL="342900" indent="-342900"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	a veces junto con otros servicios y a cambio de tasa fija o sobre resultados</a:t>
            </a:r>
          </a:p>
          <a:p>
            <a:pPr marL="342900" indent="-342900"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	Riesgo Mínimo – Autocontrol – Fácil gestión de las relaciones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59225" y="473287"/>
            <a:ext cx="1066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COLABORACIÓN PARA LA INNOVACIÓN</a:t>
            </a:r>
          </a:p>
        </p:txBody>
      </p:sp>
    </p:spTree>
    <p:extLst>
      <p:ext uri="{BB962C8B-B14F-4D97-AF65-F5344CB8AC3E}">
        <p14:creationId xmlns:p14="http://schemas.microsoft.com/office/powerpoint/2010/main" val="425364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82" y="5935657"/>
            <a:ext cx="1632914" cy="91139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59225" y="473287"/>
            <a:ext cx="1066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COLABORACIÓN PARA LA INNOVACIÓN</a:t>
            </a:r>
          </a:p>
        </p:txBody>
      </p:sp>
      <p:sp>
        <p:nvSpPr>
          <p:cNvPr id="10" name="10 Pentágono"/>
          <p:cNvSpPr/>
          <p:nvPr/>
        </p:nvSpPr>
        <p:spPr>
          <a:xfrm>
            <a:off x="7954317" y="1516988"/>
            <a:ext cx="2520950" cy="1008062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ES"/>
          </a:p>
        </p:txBody>
      </p:sp>
      <p:sp>
        <p:nvSpPr>
          <p:cNvPr id="11" name="8 Pentágono"/>
          <p:cNvSpPr/>
          <p:nvPr/>
        </p:nvSpPr>
        <p:spPr>
          <a:xfrm>
            <a:off x="5868342" y="1516988"/>
            <a:ext cx="2590800" cy="1008062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ES"/>
          </a:p>
        </p:txBody>
      </p:sp>
      <p:sp>
        <p:nvSpPr>
          <p:cNvPr id="13" name="6 Pentágono"/>
          <p:cNvSpPr/>
          <p:nvPr/>
        </p:nvSpPr>
        <p:spPr>
          <a:xfrm>
            <a:off x="3852217" y="1516988"/>
            <a:ext cx="2517775" cy="1008062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ES"/>
          </a:p>
        </p:txBody>
      </p:sp>
      <p:sp>
        <p:nvSpPr>
          <p:cNvPr id="14" name="4 Pentágono"/>
          <p:cNvSpPr/>
          <p:nvPr/>
        </p:nvSpPr>
        <p:spPr>
          <a:xfrm>
            <a:off x="1728142" y="1516988"/>
            <a:ext cx="2625725" cy="1008062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ES"/>
          </a:p>
        </p:txBody>
      </p:sp>
      <p:sp>
        <p:nvSpPr>
          <p:cNvPr id="15" name="5 CuadroTexto"/>
          <p:cNvSpPr txBox="1">
            <a:spLocks noChangeArrowheads="1"/>
          </p:cNvSpPr>
          <p:nvPr/>
        </p:nvSpPr>
        <p:spPr bwMode="auto">
          <a:xfrm>
            <a:off x="2121842" y="1732888"/>
            <a:ext cx="1514475" cy="5222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>
                <a:solidFill>
                  <a:schemeClr val="bg1"/>
                </a:solidFill>
              </a:rPr>
              <a:t>DECISIÓN</a:t>
            </a:r>
          </a:p>
          <a:p>
            <a:r>
              <a:rPr lang="es-ES" sz="1400">
                <a:solidFill>
                  <a:schemeClr val="bg1"/>
                </a:solidFill>
              </a:rPr>
              <a:t>ESTRATÉGICA</a:t>
            </a:r>
          </a:p>
        </p:txBody>
      </p:sp>
      <p:sp>
        <p:nvSpPr>
          <p:cNvPr id="16" name="7 CuadroTexto"/>
          <p:cNvSpPr txBox="1">
            <a:spLocks noChangeArrowheads="1"/>
          </p:cNvSpPr>
          <p:nvPr/>
        </p:nvSpPr>
        <p:spPr bwMode="auto">
          <a:xfrm>
            <a:off x="4210992" y="1588425"/>
            <a:ext cx="1873250" cy="7381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400">
                <a:solidFill>
                  <a:schemeClr val="bg1"/>
                </a:solidFill>
              </a:rPr>
              <a:t>CONFIGURACIÓN</a:t>
            </a:r>
          </a:p>
          <a:p>
            <a:pPr algn="ctr"/>
            <a:r>
              <a:rPr lang="es-ES" sz="1400">
                <a:solidFill>
                  <a:schemeClr val="bg1"/>
                </a:solidFill>
              </a:rPr>
              <a:t>DE LA </a:t>
            </a:r>
          </a:p>
          <a:p>
            <a:pPr algn="ctr"/>
            <a:r>
              <a:rPr lang="es-ES" sz="1400">
                <a:solidFill>
                  <a:schemeClr val="bg1"/>
                </a:solidFill>
              </a:rPr>
              <a:t>ALIANZA</a:t>
            </a:r>
          </a:p>
        </p:txBody>
      </p:sp>
      <p:sp>
        <p:nvSpPr>
          <p:cNvPr id="17" name="9 CuadroTexto"/>
          <p:cNvSpPr txBox="1">
            <a:spLocks noChangeArrowheads="1"/>
          </p:cNvSpPr>
          <p:nvPr/>
        </p:nvSpPr>
        <p:spPr bwMode="auto">
          <a:xfrm>
            <a:off x="6443017" y="1732888"/>
            <a:ext cx="1511300" cy="5222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400">
                <a:solidFill>
                  <a:schemeClr val="bg1"/>
                </a:solidFill>
              </a:rPr>
              <a:t>SELECCIÓN </a:t>
            </a:r>
          </a:p>
          <a:p>
            <a:pPr algn="ctr"/>
            <a:r>
              <a:rPr lang="es-ES" sz="1400">
                <a:solidFill>
                  <a:schemeClr val="bg1"/>
                </a:solidFill>
              </a:rPr>
              <a:t>DE SOCIOS</a:t>
            </a:r>
          </a:p>
        </p:txBody>
      </p:sp>
      <p:sp>
        <p:nvSpPr>
          <p:cNvPr id="18" name="11 CuadroTexto"/>
          <p:cNvSpPr txBox="1">
            <a:spLocks noChangeArrowheads="1"/>
          </p:cNvSpPr>
          <p:nvPr/>
        </p:nvSpPr>
        <p:spPr bwMode="auto">
          <a:xfrm>
            <a:off x="8532167" y="1588425"/>
            <a:ext cx="1511300" cy="7381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400">
                <a:solidFill>
                  <a:schemeClr val="bg1"/>
                </a:solidFill>
              </a:rPr>
              <a:t>GESTIÓN </a:t>
            </a:r>
          </a:p>
          <a:p>
            <a:pPr algn="ctr"/>
            <a:r>
              <a:rPr lang="es-ES" sz="1400">
                <a:solidFill>
                  <a:schemeClr val="bg1"/>
                </a:solidFill>
              </a:rPr>
              <a:t>DE LA </a:t>
            </a:r>
          </a:p>
          <a:p>
            <a:pPr algn="ctr"/>
            <a:r>
              <a:rPr lang="es-ES" sz="1400">
                <a:solidFill>
                  <a:schemeClr val="bg1"/>
                </a:solidFill>
              </a:rPr>
              <a:t>ALIANZA</a:t>
            </a:r>
          </a:p>
        </p:txBody>
      </p:sp>
      <p:sp>
        <p:nvSpPr>
          <p:cNvPr id="19" name="12 CuadroTexto"/>
          <p:cNvSpPr txBox="1">
            <a:spLocks noChangeArrowheads="1"/>
          </p:cNvSpPr>
          <p:nvPr/>
        </p:nvSpPr>
        <p:spPr bwMode="auto">
          <a:xfrm>
            <a:off x="2159942" y="2525050"/>
            <a:ext cx="1222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FASE 1</a:t>
            </a:r>
          </a:p>
        </p:txBody>
      </p:sp>
      <p:sp>
        <p:nvSpPr>
          <p:cNvPr id="20" name="13 CuadroTexto"/>
          <p:cNvSpPr txBox="1">
            <a:spLocks noChangeArrowheads="1"/>
          </p:cNvSpPr>
          <p:nvPr/>
        </p:nvSpPr>
        <p:spPr bwMode="auto">
          <a:xfrm>
            <a:off x="4607867" y="2525050"/>
            <a:ext cx="1225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92D050"/>
                </a:solidFill>
              </a:rPr>
              <a:t>FASE 2</a:t>
            </a:r>
          </a:p>
        </p:txBody>
      </p:sp>
      <p:sp>
        <p:nvSpPr>
          <p:cNvPr id="21" name="14 CuadroTexto"/>
          <p:cNvSpPr txBox="1">
            <a:spLocks noChangeArrowheads="1"/>
          </p:cNvSpPr>
          <p:nvPr/>
        </p:nvSpPr>
        <p:spPr bwMode="auto">
          <a:xfrm>
            <a:off x="6766867" y="2525050"/>
            <a:ext cx="1225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92D050"/>
                </a:solidFill>
              </a:rPr>
              <a:t>FASE 3</a:t>
            </a:r>
          </a:p>
        </p:txBody>
      </p:sp>
      <p:sp>
        <p:nvSpPr>
          <p:cNvPr id="22" name="15 CuadroTexto"/>
          <p:cNvSpPr txBox="1">
            <a:spLocks noChangeArrowheads="1"/>
          </p:cNvSpPr>
          <p:nvPr/>
        </p:nvSpPr>
        <p:spPr bwMode="auto">
          <a:xfrm>
            <a:off x="8782992" y="2525050"/>
            <a:ext cx="1225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92D050"/>
                </a:solidFill>
              </a:rPr>
              <a:t>FASE 4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2232967" y="3460088"/>
            <a:ext cx="7775575" cy="23082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ASPECTOS CLAVE: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Definir claramente los objetivos y los retornos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Contribuir con suficientes recursos y capacidades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Estructura que clarifique responsabilidades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Transferir personas clave a la alianza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Ambiente de confianza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Vigilar el proceso mediante información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Reconocer los límites de la alianza</a:t>
            </a:r>
          </a:p>
        </p:txBody>
      </p:sp>
    </p:spTree>
    <p:extLst>
      <p:ext uri="{BB962C8B-B14F-4D97-AF65-F5344CB8AC3E}">
        <p14:creationId xmlns:p14="http://schemas.microsoft.com/office/powerpoint/2010/main" val="330014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367246" y="6175188"/>
            <a:ext cx="1584176" cy="6718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/>
          <a:srcRect r="70297"/>
          <a:stretch/>
        </p:blipFill>
        <p:spPr>
          <a:xfrm>
            <a:off x="0" y="6164238"/>
            <a:ext cx="467544" cy="6828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323249" y="3336128"/>
            <a:ext cx="5948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</a:t>
            </a:r>
            <a:endParaRPr lang="es-ES" sz="36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385266" y="3989054"/>
            <a:ext cx="40924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Francisco Pizarro Escribano</a:t>
            </a:r>
          </a:p>
          <a:p>
            <a:pPr algn="ctr"/>
            <a:r>
              <a:rPr lang="es-ES" dirty="0" smtClean="0">
                <a:hlinkClick r:id="rId4"/>
              </a:rPr>
              <a:t>francisco.pizarro@fundecyt-pctex.es</a:t>
            </a:r>
            <a:endParaRPr lang="es-ES" dirty="0" smtClean="0"/>
          </a:p>
          <a:p>
            <a:pPr algn="ctr"/>
            <a:endParaRPr lang="es-ES" dirty="0"/>
          </a:p>
          <a:p>
            <a:pPr algn="ctr"/>
            <a:r>
              <a:rPr lang="es-ES" dirty="0">
                <a:hlinkClick r:id="rId5"/>
              </a:rPr>
              <a:t>https://www.oficinaparalainnovacion.es</a:t>
            </a:r>
            <a:r>
              <a:rPr lang="es-ES" dirty="0" smtClean="0">
                <a:hlinkClick r:id="rId5"/>
              </a:rPr>
              <a:t>/</a:t>
            </a:r>
            <a:r>
              <a:rPr lang="es-ES" dirty="0" smtClean="0"/>
              <a:t> </a:t>
            </a:r>
          </a:p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22110" t="-366" r="-1291" b="366"/>
          <a:stretch/>
        </p:blipFill>
        <p:spPr>
          <a:xfrm>
            <a:off x="8792" y="0"/>
            <a:ext cx="12405945" cy="240003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 trans="53000" intensity="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050" y="2423719"/>
            <a:ext cx="4064950" cy="442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2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372</Words>
  <Application>Microsoft Office PowerPoint</Application>
  <PresentationFormat>Panorámica</PresentationFormat>
  <Paragraphs>90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Pizarro</dc:creator>
  <cp:lastModifiedBy>Francisco Pizarro</cp:lastModifiedBy>
  <cp:revision>13</cp:revision>
  <dcterms:created xsi:type="dcterms:W3CDTF">2022-06-27T16:09:53Z</dcterms:created>
  <dcterms:modified xsi:type="dcterms:W3CDTF">2022-06-28T11:30:00Z</dcterms:modified>
</cp:coreProperties>
</file>